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60" r:id="rId3"/>
    <p:sldId id="369" r:id="rId4"/>
    <p:sldId id="294" r:id="rId5"/>
    <p:sldId id="368" r:id="rId6"/>
    <p:sldId id="365" r:id="rId7"/>
    <p:sldId id="386" r:id="rId8"/>
    <p:sldId id="379" r:id="rId9"/>
    <p:sldId id="380" r:id="rId10"/>
    <p:sldId id="376" r:id="rId11"/>
    <p:sldId id="387" r:id="rId12"/>
    <p:sldId id="388" r:id="rId13"/>
    <p:sldId id="389" r:id="rId14"/>
    <p:sldId id="373" r:id="rId15"/>
    <p:sldId id="341" r:id="rId16"/>
    <p:sldId id="370" r:id="rId17"/>
    <p:sldId id="371" r:id="rId18"/>
    <p:sldId id="374" r:id="rId19"/>
    <p:sldId id="390" r:id="rId20"/>
    <p:sldId id="375" r:id="rId21"/>
    <p:sldId id="391" r:id="rId22"/>
    <p:sldId id="377" r:id="rId23"/>
    <p:sldId id="372" r:id="rId24"/>
    <p:sldId id="385" r:id="rId25"/>
    <p:sldId id="383" r:id="rId26"/>
    <p:sldId id="384" r:id="rId27"/>
    <p:sldId id="382" r:id="rId28"/>
    <p:sldId id="364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72941" autoAdjust="0"/>
  </p:normalViewPr>
  <p:slideViewPr>
    <p:cSldViewPr>
      <p:cViewPr varScale="1">
        <p:scale>
          <a:sx n="72" d="100"/>
          <a:sy n="72" d="100"/>
        </p:scale>
        <p:origin x="184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s-lang.com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51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87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53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035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네 이어서 전체 흐름을 실제 </a:t>
            </a:r>
            <a:r>
              <a:rPr lang="en-US" altLang="ko-KR"/>
              <a:t>UI</a:t>
            </a:r>
            <a:r>
              <a:rPr lang="ko-KR" altLang="en-US"/>
              <a:t>화면을 보여드리면서 설명드리겠습니다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55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먼저 메인 화면입니다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기본적인 헤더와 푸터를 두고 </a:t>
            </a:r>
            <a:r>
              <a:rPr lang="ko-KR" altLang="en-US" b="1"/>
              <a:t>숫자만 입력할수 있는 예산 </a:t>
            </a:r>
            <a:r>
              <a:rPr lang="ko-KR" altLang="en-US"/>
              <a:t>인풋과 </a:t>
            </a:r>
            <a:r>
              <a:rPr lang="ko-KR" altLang="en-US" b="1"/>
              <a:t>이미지 업로드하는 </a:t>
            </a:r>
            <a:r>
              <a:rPr lang="en-US" altLang="ko-KR" b="1"/>
              <a:t>input</a:t>
            </a:r>
            <a:r>
              <a:rPr lang="en-US" altLang="ko-KR"/>
              <a:t>, </a:t>
            </a:r>
            <a:r>
              <a:rPr lang="ko-KR" altLang="en-US" b="1"/>
              <a:t>이미지를 미리볼 수 있는 공간</a:t>
            </a:r>
            <a:r>
              <a:rPr lang="en-US" altLang="ko-KR" b="1"/>
              <a:t>, </a:t>
            </a:r>
            <a:r>
              <a:rPr lang="ko-KR" altLang="en-US" b="1"/>
              <a:t>제출하는 버튼으로 </a:t>
            </a:r>
            <a:r>
              <a:rPr lang="ko-KR" altLang="en-US"/>
              <a:t>구성되어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61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여기에 다음과 같이 예산과 이미지를 업로드하면 다음과 같은 모습이 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 b="1"/>
              <a:t>이미지는 필수로 </a:t>
            </a:r>
            <a:r>
              <a:rPr lang="ko-KR" altLang="en-US"/>
              <a:t>올려야 다음 단계로 진행이될 수 있게 하였지만</a:t>
            </a:r>
            <a:r>
              <a:rPr lang="en-US" altLang="ko-KR"/>
              <a:t>, </a:t>
            </a:r>
            <a:r>
              <a:rPr lang="ko-KR" altLang="en-US"/>
              <a:t>예산 같은 경우는 </a:t>
            </a:r>
            <a:r>
              <a:rPr lang="ko-KR" altLang="en-US" b="1"/>
              <a:t>생략가능</a:t>
            </a:r>
            <a:r>
              <a:rPr lang="ko-KR" altLang="en-US"/>
              <a:t> 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56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이부분 부터는 프론트엔드에서는 </a:t>
            </a:r>
            <a:r>
              <a:rPr lang="ko-KR" altLang="en-US" b="1"/>
              <a:t>로딩중 이펙트</a:t>
            </a:r>
            <a:r>
              <a:rPr lang="ko-KR" altLang="en-US"/>
              <a:t>를 띄우고 </a:t>
            </a:r>
            <a:r>
              <a:rPr lang="en-US" altLang="ko-KR"/>
              <a:t>front end </a:t>
            </a:r>
            <a:r>
              <a:rPr lang="ko-KR" altLang="en-US"/>
              <a:t>에서 </a:t>
            </a:r>
            <a:r>
              <a:rPr lang="en-US" altLang="ko-KR" b="1"/>
              <a:t>REST</a:t>
            </a:r>
            <a:r>
              <a:rPr lang="ko-KR" altLang="en-US" b="1"/>
              <a:t>로 요청한 백엔드</a:t>
            </a:r>
            <a:r>
              <a:rPr lang="ko-KR" altLang="en-US"/>
              <a:t>에서 진행이 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먼저 사진에대한 </a:t>
            </a:r>
            <a:r>
              <a:rPr lang="en-US" altLang="ko-KR" b="1"/>
              <a:t>classification</a:t>
            </a:r>
            <a:r>
              <a:rPr lang="ko-KR" altLang="en-US"/>
              <a:t>을 진행합니다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그림과 같이 사진을 </a:t>
            </a:r>
            <a:r>
              <a:rPr lang="ko-KR" altLang="en-US" b="1"/>
              <a:t>여러 개의 태그로 </a:t>
            </a:r>
            <a:r>
              <a:rPr lang="ko-KR" altLang="en-US"/>
              <a:t>나누어 줍니다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84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/>
              <a:t>추출해낸 라벨값들</a:t>
            </a:r>
            <a:r>
              <a:rPr lang="ko-KR" altLang="en-US"/>
              <a:t>을 </a:t>
            </a:r>
            <a:r>
              <a:rPr lang="ko-KR" altLang="en-US" b="1"/>
              <a:t>네이버 쇼핑 검색 </a:t>
            </a:r>
            <a:r>
              <a:rPr lang="en-US" altLang="ko-KR" b="1"/>
              <a:t>api</a:t>
            </a:r>
            <a:r>
              <a:rPr lang="ko-KR" altLang="en-US" b="1"/>
              <a:t>에 인풋</a:t>
            </a:r>
            <a:r>
              <a:rPr lang="ko-KR" altLang="en-US"/>
              <a:t>으로 넣어줍니다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그리고 해당 라벨에 </a:t>
            </a:r>
            <a:r>
              <a:rPr lang="ko-KR" altLang="en-US" b="1"/>
              <a:t>대한 쇼핑 정보가 담긴 </a:t>
            </a:r>
            <a:r>
              <a:rPr lang="en-US" altLang="ko-KR" b="1"/>
              <a:t>xml</a:t>
            </a:r>
            <a:r>
              <a:rPr lang="ko-KR" altLang="en-US"/>
              <a:t>을 </a:t>
            </a:r>
            <a:r>
              <a:rPr lang="en-US" altLang="ko-KR"/>
              <a:t>return </a:t>
            </a:r>
            <a:r>
              <a:rPr lang="ko-KR" altLang="en-US"/>
              <a:t>받습니다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96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xml</a:t>
            </a:r>
            <a:r>
              <a:rPr lang="ko-KR" altLang="en-US"/>
              <a:t>에선 이전 발표에서 말씀드렸다시피 해당상품에대한 가격</a:t>
            </a:r>
            <a:r>
              <a:rPr lang="en-US" altLang="ko-KR"/>
              <a:t>, </a:t>
            </a:r>
            <a:r>
              <a:rPr lang="ko-KR" altLang="en-US"/>
              <a:t>이미지</a:t>
            </a:r>
            <a:r>
              <a:rPr lang="en-US" altLang="ko-KR"/>
              <a:t>, </a:t>
            </a:r>
            <a:r>
              <a:rPr lang="ko-KR" altLang="en-US"/>
              <a:t>구매할 수 있는 링크 등을 포함하고 있고 라벨당 </a:t>
            </a:r>
            <a:r>
              <a:rPr lang="en-US" altLang="ko-KR"/>
              <a:t>100</a:t>
            </a:r>
            <a:r>
              <a:rPr lang="ko-KR" altLang="en-US"/>
              <a:t>개의 검색 결과를 가져옵니다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 b="1"/>
              <a:t>정확히는 </a:t>
            </a:r>
            <a:r>
              <a:rPr lang="en-US" altLang="ko-KR" b="1"/>
              <a:t>title, link, image, lprice hprice</a:t>
            </a:r>
            <a:r>
              <a:rPr lang="ko-KR" altLang="en-US" b="1"/>
              <a:t>태그 이 </a:t>
            </a:r>
            <a:r>
              <a:rPr lang="en-US" altLang="ko-KR" b="1"/>
              <a:t>5</a:t>
            </a:r>
            <a:r>
              <a:rPr lang="ko-KR" altLang="en-US" b="1"/>
              <a:t>개를 사용</a:t>
            </a:r>
            <a:r>
              <a:rPr lang="ko-KR" altLang="en-US"/>
              <a:t>하였습니다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7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100</a:t>
            </a:r>
            <a:r>
              <a:rPr lang="ko-KR" altLang="en-US"/>
              <a:t>개의 </a:t>
            </a:r>
            <a:r>
              <a:rPr lang="ko-KR" altLang="en-US" b="1"/>
              <a:t>리턴받은 상품정보의 이미지</a:t>
            </a:r>
            <a:r>
              <a:rPr lang="ko-KR" altLang="en-US"/>
              <a:t>와 </a:t>
            </a:r>
            <a:r>
              <a:rPr lang="en-US" altLang="ko-KR" b="1"/>
              <a:t>classfication</a:t>
            </a:r>
            <a:r>
              <a:rPr lang="ko-KR" altLang="en-US" b="1"/>
              <a:t>된 이미지의 유사도를 비교</a:t>
            </a:r>
            <a:r>
              <a:rPr lang="ko-KR" altLang="en-US"/>
              <a:t>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100</a:t>
            </a:r>
            <a:r>
              <a:rPr lang="ko-KR" altLang="en-US"/>
              <a:t>개중 우리가 설정한 기준에 도달하는 상품들만 한번 더 걸러줍니다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 b="1"/>
              <a:t>쓰레쉬홀드 </a:t>
            </a:r>
            <a:r>
              <a:rPr lang="en-US" altLang="ko-KR" b="1"/>
              <a:t>: 0.6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1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저희의 예시사진으로 적용하면 이런 </a:t>
            </a:r>
            <a:r>
              <a:rPr lang="en-US" altLang="ko-KR"/>
              <a:t>classification</a:t>
            </a:r>
            <a:r>
              <a:rPr lang="ko-KR" altLang="en-US"/>
              <a:t>된 하나의 포크와</a:t>
            </a:r>
            <a:r>
              <a:rPr lang="en-US" altLang="ko-KR"/>
              <a:t>, </a:t>
            </a:r>
            <a:r>
              <a:rPr lang="ko-KR" altLang="en-US"/>
              <a:t>검색에서 리턴된 사진들을 비교하여 이런모양의 포크는 적합판정을 해주고</a:t>
            </a:r>
            <a:r>
              <a:rPr lang="en-US" altLang="ko-KR"/>
              <a:t>,</a:t>
            </a:r>
          </a:p>
          <a:p>
            <a:pPr marL="0" indent="0">
              <a:buNone/>
            </a:pPr>
            <a:r>
              <a:rPr lang="ko-KR" altLang="en-US"/>
              <a:t>아래의 포카락같은 이미지는 사진의 이미지와 유사하지 않기 때문에 걸러주게 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77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각각의 제품에 대해 유사도검사를 진행한 후 제품의 정보와 추천셋을 제시해주는 창을 띄워줍니다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80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다시 </a:t>
            </a:r>
            <a:r>
              <a:rPr lang="en-US" altLang="ko-KR"/>
              <a:t>front end</a:t>
            </a:r>
            <a:r>
              <a:rPr lang="ko-KR" altLang="en-US"/>
              <a:t>로 돌아와서 살펴보곘습니다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제품에 대한 분석결과창은 이렇게 제공이 되고</a:t>
            </a:r>
            <a:r>
              <a:rPr lang="en-US" altLang="ko-KR"/>
              <a:t>, </a:t>
            </a:r>
            <a:r>
              <a:rPr lang="ko-KR" altLang="en-US"/>
              <a:t>마우스오버를 하면 제품명과 가격</a:t>
            </a:r>
            <a:r>
              <a:rPr lang="en-US" altLang="ko-KR"/>
              <a:t>, </a:t>
            </a:r>
            <a:r>
              <a:rPr lang="ko-KR" altLang="en-US"/>
              <a:t>그리고 제품을 구매할수 있는 페이지로의 링크가 뜨게 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Get Info</a:t>
            </a:r>
            <a:r>
              <a:rPr lang="ko-KR" altLang="en-US"/>
              <a:t>버튼을 누르면 해당 제품에 대한 상세페이지로 새로운 창을 켜서 이동시켜줍니다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또한 여기서 원하는 제품의 조합을 선택할 수 있는데</a:t>
            </a:r>
            <a:r>
              <a:rPr lang="en-US" altLang="ko-KR"/>
              <a:t>, </a:t>
            </a:r>
          </a:p>
          <a:p>
            <a:pPr marL="0" indent="0">
              <a:buNone/>
            </a:pPr>
            <a:r>
              <a:rPr lang="ko-KR" altLang="en-US"/>
              <a:t>기본적으로 시밀러리티가 가장 높은 제품이 추천제품으로 선택되어 있습니다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선택된 제품을 클릭하여 선택 해제할수 있고</a:t>
            </a:r>
            <a:r>
              <a:rPr lang="en-US" altLang="ko-KR"/>
              <a:t>, </a:t>
            </a:r>
            <a:r>
              <a:rPr lang="ko-KR" altLang="en-US"/>
              <a:t>선택되지 않은 제품을 클릭하여 선택할 수 있습니다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이는 즉시 아래의 </a:t>
            </a:r>
            <a:r>
              <a:rPr lang="en-US" altLang="ko-KR"/>
              <a:t>total </a:t>
            </a:r>
            <a:r>
              <a:rPr lang="ko-KR" altLang="en-US"/>
              <a:t>라벨의 가격정보에 반영되고</a:t>
            </a:r>
            <a:r>
              <a:rPr lang="en-US" altLang="ko-KR"/>
              <a:t>, </a:t>
            </a:r>
            <a:r>
              <a:rPr lang="ko-KR" altLang="en-US"/>
              <a:t>처음에 입력한 예산과 비교할 수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66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여러가지 제품을 클릭하여 선택된 제품들이 예산을 넘어갈 경우 경고의 의미로 빨간색으로 라벨을 바꿔주었습니다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이 모든 작업은 한 페이지에서 진행되며</a:t>
            </a:r>
            <a:r>
              <a:rPr lang="en-US" altLang="ko-KR"/>
              <a:t>, react</a:t>
            </a:r>
            <a:r>
              <a:rPr lang="ko-KR" altLang="en-US"/>
              <a:t>를 사용한 </a:t>
            </a:r>
            <a:r>
              <a:rPr lang="en-US" altLang="ko-KR"/>
              <a:t>single page application</a:t>
            </a:r>
            <a:r>
              <a:rPr lang="ko-KR" altLang="en-US"/>
              <a:t>이기 때문에 페이지의 </a:t>
            </a:r>
            <a:r>
              <a:rPr lang="en-US" altLang="ko-KR"/>
              <a:t>redirection</a:t>
            </a:r>
            <a:r>
              <a:rPr lang="ko-KR" altLang="en-US"/>
              <a:t>이 일어나지 않습니다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93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다음은 주요한 내용은 아니지만 구현을 하면서 신경썼던 내용들입니다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구현을 하면서 세세한 부분도 많이 신경을 쓰려고 노력했는데요</a:t>
            </a:r>
            <a:r>
              <a:rPr lang="en-US" altLang="ko-KR"/>
              <a:t>, </a:t>
            </a:r>
          </a:p>
          <a:p>
            <a:pPr marL="0" indent="0">
              <a:buNone/>
            </a:pPr>
            <a:r>
              <a:rPr lang="ko-KR" altLang="en-US"/>
              <a:t>네이버 검색 </a:t>
            </a:r>
            <a:r>
              <a:rPr lang="en-US" altLang="ko-KR"/>
              <a:t>api</a:t>
            </a:r>
            <a:r>
              <a:rPr lang="ko-KR" altLang="en-US"/>
              <a:t>에서 리턴해주는 </a:t>
            </a:r>
            <a:r>
              <a:rPr lang="en-US" altLang="ko-KR"/>
              <a:t>title</a:t>
            </a:r>
            <a:r>
              <a:rPr lang="ko-KR" altLang="en-US"/>
              <a:t>의 경우 </a:t>
            </a:r>
            <a:r>
              <a:rPr lang="en-US" altLang="ko-KR"/>
              <a:t>&lt;b&gt;</a:t>
            </a:r>
            <a:r>
              <a:rPr lang="ko-KR" altLang="en-US"/>
              <a:t>와 같은 </a:t>
            </a:r>
            <a:r>
              <a:rPr lang="en-US" altLang="ko-KR"/>
              <a:t>html</a:t>
            </a:r>
            <a:r>
              <a:rPr lang="ko-KR" altLang="en-US"/>
              <a:t>태그와 </a:t>
            </a:r>
            <a:r>
              <a:rPr lang="en-US" altLang="ko-KR"/>
              <a:t>&amp;amp;</a:t>
            </a:r>
            <a:r>
              <a:rPr lang="ko-KR" altLang="en-US"/>
              <a:t>와 같은 특수문자 기호가 포함되어 있기도 하고</a:t>
            </a:r>
            <a:r>
              <a:rPr lang="en-US" altLang="ko-KR"/>
              <a:t>,</a:t>
            </a:r>
          </a:p>
          <a:p>
            <a:pPr marL="0" indent="0">
              <a:buNone/>
            </a:pPr>
            <a:r>
              <a:rPr lang="ko-KR" altLang="en-US"/>
              <a:t>내용이 너무 길어서 보기에 불편한 점도 있었습니다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394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000" b="0"/>
              <a:t>해당내용에 대해 정규표현식을 사용해서 원하는 것들을 제거하였고</a:t>
            </a:r>
            <a:r>
              <a:rPr lang="en-US" altLang="ko-KR" sz="2000" b="0"/>
              <a:t>, </a:t>
            </a:r>
            <a:r>
              <a:rPr lang="ko-KR" altLang="en-US" sz="2000" b="0"/>
              <a:t>숫자로 되어있던 가격도 </a:t>
            </a:r>
            <a:r>
              <a:rPr lang="en-US" altLang="ko-KR" sz="2000" b="0"/>
              <a:t>3</a:t>
            </a:r>
            <a:r>
              <a:rPr lang="ko-KR" altLang="en-US" sz="2000" b="0"/>
              <a:t>자리에마다 </a:t>
            </a:r>
            <a:r>
              <a:rPr lang="en-US" altLang="ko-KR" sz="2000" b="0"/>
              <a:t>,</a:t>
            </a:r>
            <a:r>
              <a:rPr lang="ko-KR" altLang="en-US" sz="2000" b="0"/>
              <a:t>를 찍어주었습니다</a:t>
            </a:r>
            <a:r>
              <a:rPr lang="en-US" altLang="ko-KR" sz="2000" b="0"/>
              <a:t>.</a:t>
            </a:r>
          </a:p>
          <a:p>
            <a:pPr marL="0" indent="0">
              <a:buNone/>
            </a:pPr>
            <a:endParaRPr lang="en-US" altLang="ko-KR" sz="2000" b="1"/>
          </a:p>
          <a:p>
            <a:pPr marL="0" indent="0">
              <a:buNone/>
            </a:pPr>
            <a:r>
              <a:rPr lang="ko-KR" altLang="en-US" sz="2000" b="1"/>
              <a:t>그리고 모든 디자인 레이아웃</a:t>
            </a:r>
            <a:r>
              <a:rPr lang="en-US" altLang="ko-KR" sz="2000" b="1"/>
              <a:t>, </a:t>
            </a:r>
            <a:r>
              <a:rPr lang="ko-KR" altLang="en-US" sz="2000" b="1"/>
              <a:t>반응형작업</a:t>
            </a:r>
            <a:r>
              <a:rPr lang="en-US" altLang="ko-KR" sz="2000" b="1"/>
              <a:t> </a:t>
            </a:r>
            <a:r>
              <a:rPr lang="ko-KR" altLang="en-US" sz="2000" b="1"/>
              <a:t>등의 모든 것을 부트스트랩과같은 </a:t>
            </a:r>
            <a:r>
              <a:rPr lang="en-US" altLang="ko-KR" sz="2000" b="1"/>
              <a:t>css</a:t>
            </a:r>
            <a:r>
              <a:rPr lang="ko-KR" altLang="en-US" sz="2000" b="1"/>
              <a:t>라이브러리를 사용하지 않고 </a:t>
            </a:r>
            <a:r>
              <a:rPr lang="en-US" altLang="ko-KR" sz="2000" b="1"/>
              <a:t>css, </a:t>
            </a:r>
            <a:r>
              <a:rPr lang="ko-KR" altLang="en-US" sz="2000" b="1"/>
              <a:t>정확히는 </a:t>
            </a:r>
            <a:r>
              <a:rPr lang="en-US" altLang="ko-KR" sz="2000" b="1"/>
              <a:t>scss</a:t>
            </a:r>
            <a:r>
              <a:rPr lang="ko-KR" altLang="en-US" sz="2000" b="1"/>
              <a:t>를 사용하여 직접 구현했습니다</a:t>
            </a:r>
            <a:r>
              <a:rPr lang="en-US" altLang="ko-KR" sz="2000" b="1"/>
              <a:t>.</a:t>
            </a:r>
          </a:p>
          <a:p>
            <a:pPr marL="0" indent="0">
              <a:buNone/>
            </a:pPr>
            <a:endParaRPr lang="en-US" altLang="ko-KR" sz="2000" b="1"/>
          </a:p>
          <a:p>
            <a:pPr marL="0" indent="0">
              <a:buNone/>
            </a:pPr>
            <a:endParaRPr lang="en-US" altLang="ko-KR" sz="2000" b="1"/>
          </a:p>
          <a:p>
            <a:pPr marL="0" indent="0"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ss란"/>
              </a:rPr>
              <a:t>Sass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문서의 구조를 깔끔하고 구조적으로 기술하는 데 사용하는 기술인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상위에 있는 메타언어로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자바스크립트처럼 특정 속성의 값을 변수로 선언하여 필요한 곳에 선언된 변수를 적용할 수도 있고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반복되는 코드를 한 번의 선언으로 여러 곳에서 재사용할 수 있도록 도와주는 일종의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전처리기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(pre-processor)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사용하는 일반 언어처럼 재사용성을 높이고 활용성을 높여주는 역할을 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20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84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device </a:t>
            </a:r>
            <a:r>
              <a:rPr lang="ko-KR" altLang="en-US"/>
              <a:t>넓이에 따른 모바일 화면도 간단하게 구현하여서 모바일에서도 저희 웹앱을 쉽게 접근할 수 있게금 구현하였습니다</a:t>
            </a:r>
            <a:r>
              <a:rPr lang="en-US" altLang="ko-KR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/>
              <a:t>이어서 바로 앞서 말씀드린 내용을 시연하겠습니다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92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30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원래 웹 프론트엔드엔드는 </a:t>
            </a:r>
            <a:r>
              <a:rPr lang="en-US" altLang="ko-KR"/>
              <a:t>React</a:t>
            </a:r>
            <a:r>
              <a:rPr lang="ko-KR" altLang="en-US"/>
              <a:t>만 쓰려고 했는데</a:t>
            </a:r>
            <a:r>
              <a:rPr lang="en-US" altLang="ko-KR"/>
              <a:t>, </a:t>
            </a:r>
            <a:r>
              <a:rPr lang="ko-KR" altLang="en-US" b="1"/>
              <a:t>생각보다 프로젝트가 커져서 상태관리를 도와주는 </a:t>
            </a:r>
            <a:r>
              <a:rPr lang="en-US" altLang="ko-KR" b="1"/>
              <a:t>Redux</a:t>
            </a:r>
            <a:r>
              <a:rPr lang="ko-KR" altLang="en-US"/>
              <a:t>라이브러리도 적용을 했습니다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또한 </a:t>
            </a:r>
            <a:r>
              <a:rPr lang="ko-KR" altLang="en-US" b="1"/>
              <a:t>부트스트랩과 같은 </a:t>
            </a:r>
            <a:r>
              <a:rPr lang="en-US" altLang="ko-KR" b="1"/>
              <a:t>CSS</a:t>
            </a:r>
            <a:r>
              <a:rPr lang="ko-KR" altLang="en-US" b="1"/>
              <a:t>라이브러리는 전혀 쓰지 않고 </a:t>
            </a:r>
            <a:r>
              <a:rPr lang="ko-KR" altLang="en-US"/>
              <a:t>반응형 레아이웃이나 디자인은</a:t>
            </a:r>
            <a:r>
              <a:rPr lang="en-US" altLang="ko-KR"/>
              <a:t> </a:t>
            </a:r>
            <a:r>
              <a:rPr lang="ko-KR" altLang="en-US"/>
              <a:t>모든 것을 </a:t>
            </a:r>
            <a:r>
              <a:rPr lang="en-US" altLang="ko-KR"/>
              <a:t>CSS </a:t>
            </a:r>
            <a:r>
              <a:rPr lang="ko-KR" altLang="en-US"/>
              <a:t>상위의 메타언어인 </a:t>
            </a:r>
            <a:r>
              <a:rPr lang="en-US" altLang="ko-KR" b="1"/>
              <a:t>SCSS</a:t>
            </a:r>
            <a:r>
              <a:rPr lang="ko-KR" altLang="en-US" b="1"/>
              <a:t>로 직접 하나하나 구현해서 사용</a:t>
            </a:r>
            <a:r>
              <a:rPr lang="ko-KR" altLang="en-US"/>
              <a:t>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2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4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71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1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6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60848"/>
            <a:ext cx="9144000" cy="47971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4334" y="2890391"/>
            <a:ext cx="7848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딥러닝과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 네이버 쇼핑 </a:t>
            </a:r>
            <a:r>
              <a:rPr lang="en-US" altLang="ko-KR" sz="32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api</a:t>
            </a:r>
            <a:r>
              <a:rPr lang="ko-KR" altLang="en-US" sz="32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를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 활용한</a:t>
            </a:r>
            <a:endParaRPr lang="en-US" altLang="ko-KR" sz="32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자동 품목 </a:t>
            </a:r>
            <a:r>
              <a:rPr lang="ko-KR" altLang="en-US" sz="320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세트 추천</a:t>
            </a:r>
            <a:endParaRPr lang="ko-KR" altLang="en-US" sz="32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64288" y="1483924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03966" y="1337322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38770" y="5517232"/>
            <a:ext cx="51845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201211947 </a:t>
            </a:r>
            <a:r>
              <a:rPr lang="ko-KR" altLang="en-US" sz="25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구양하</a:t>
            </a:r>
            <a:endParaRPr lang="en-US" altLang="ko-KR" sz="25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201611299 </a:t>
            </a:r>
            <a:r>
              <a:rPr lang="ko-KR" altLang="en-US" sz="25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정희승</a:t>
            </a:r>
            <a:endParaRPr lang="en-US" altLang="ko-KR" sz="25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8CA4-EEFA-4F01-9BD1-FC8323BD7E62}"/>
              </a:ext>
            </a:extLst>
          </p:cNvPr>
          <p:cNvSpPr txBox="1"/>
          <p:nvPr/>
        </p:nvSpPr>
        <p:spPr>
          <a:xfrm>
            <a:off x="899592" y="445938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최종보고 </a:t>
            </a:r>
            <a:r>
              <a:rPr lang="en-US" altLang="ko-KR" sz="28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endParaRPr lang="ko-KR" altLang="en-US" sz="28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58422" y="1340768"/>
            <a:ext cx="3858956" cy="38589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86740" y="271681"/>
            <a:ext cx="247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</a:rPr>
              <a:t>WEBTECH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79" y="2821575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4486" y="546671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8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007604" y="1159683"/>
            <a:ext cx="7056784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Training yolo model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37ECBE-ED09-42AE-ABA8-B755A0E5204E}"/>
              </a:ext>
            </a:extLst>
          </p:cNvPr>
          <p:cNvSpPr txBox="1"/>
          <p:nvPr/>
        </p:nvSpPr>
        <p:spPr>
          <a:xfrm>
            <a:off x="1146117" y="2204864"/>
            <a:ext cx="73143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Use Coco dataset</a:t>
            </a:r>
            <a:br>
              <a:rPr lang="en-US" altLang="ko-KR" sz="2000" dirty="0"/>
            </a:br>
            <a:r>
              <a:rPr lang="en-US" altLang="ko-KR" sz="2000" dirty="0"/>
              <a:t>(COCO </a:t>
            </a:r>
            <a:r>
              <a:rPr lang="en-US" altLang="ko-KR" sz="2000" dirty="0" err="1"/>
              <a:t>trainval</a:t>
            </a:r>
            <a:r>
              <a:rPr lang="en-US" altLang="ko-KR" sz="2000" dirty="0"/>
              <a:t> / test-dev)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Model: CNNs + Yolo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Loss: Focal loss</a:t>
            </a:r>
            <a:br>
              <a:rPr lang="en-US" altLang="ko-KR" sz="2000" dirty="0"/>
            </a:br>
            <a:r>
              <a:rPr lang="en-US" altLang="ko-KR" sz="2000" dirty="0"/>
              <a:t>(MSE + CE + BCE)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Role: detect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mAP</a:t>
            </a:r>
            <a:r>
              <a:rPr lang="en-US" altLang="ko-KR" sz="2000" dirty="0"/>
              <a:t>(test set): 55.3%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5A8FFF-832F-4281-8C96-9AC555F8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866583"/>
            <a:ext cx="2637384" cy="3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8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007604" y="1159683"/>
            <a:ext cx="7056784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Training yolo model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Image result for yolo v3 model">
            <a:extLst>
              <a:ext uri="{FF2B5EF4-FFF2-40B4-BE49-F238E27FC236}">
                <a16:creationId xmlns:a16="http://schemas.microsoft.com/office/drawing/2014/main" id="{F09F2524-6FF1-4E4A-A72A-B1F1C4E92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8172400" cy="45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401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007604" y="1159683"/>
            <a:ext cx="7056784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Training similarity model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37ECBE-ED09-42AE-ABA8-B755A0E5204E}"/>
              </a:ext>
            </a:extLst>
          </p:cNvPr>
          <p:cNvSpPr txBox="1"/>
          <p:nvPr/>
        </p:nvSpPr>
        <p:spPr>
          <a:xfrm>
            <a:off x="1146117" y="2204864"/>
            <a:ext cx="73143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Use ImageNet dataset + clustered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Model: CNN(</a:t>
            </a:r>
            <a:r>
              <a:rPr lang="en-US" altLang="ko-KR" sz="2000" dirty="0" err="1"/>
              <a:t>ResNet</a:t>
            </a:r>
            <a:r>
              <a:rPr lang="en-US" altLang="ko-KR" sz="2000" dirty="0"/>
              <a:t> structure)</a:t>
            </a:r>
            <a:br>
              <a:rPr lang="en-US" altLang="ko-KR" sz="2000" dirty="0"/>
            </a:br>
            <a:r>
              <a:rPr lang="en-US" altLang="ko-KR" sz="2000" dirty="0"/>
              <a:t>(1,000 Classification model: </a:t>
            </a:r>
            <a:r>
              <a:rPr lang="en-US" altLang="ko-KR" sz="2000" dirty="0" err="1"/>
              <a:t>ResNet</a:t>
            </a:r>
            <a:r>
              <a:rPr lang="en-US" altLang="ko-KR" sz="2000" dirty="0"/>
              <a:t> 152)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Loss: Cross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Role: vectorize to 2024 sized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7D061-CB9C-4F83-8948-BBF7BEEB3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297753"/>
            <a:ext cx="20002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1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58422" y="1340768"/>
            <a:ext cx="3858956" cy="38589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86740" y="271681"/>
            <a:ext cx="247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</a:rPr>
              <a:t>WEBTECH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79" y="2821575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4486" y="546671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174204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1</a:t>
              </a:r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. Main</a:t>
              </a:r>
              <a:r>
                <a:rPr lang="ko-KR" altLang="en-US" sz="3200" spc="-150">
                  <a:latin typeface="나눔바른고딕OTF Light" pitchFamily="50" charset="-127"/>
                  <a:ea typeface="나눔바른고딕OTF Light" pitchFamily="50" charset="-127"/>
                </a:rPr>
                <a:t> </a:t>
              </a:r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page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5AE01B5-967B-478D-8002-A50FE28D7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" y="2087892"/>
            <a:ext cx="9144000" cy="42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56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943708" y="1196752"/>
            <a:ext cx="5436604" cy="1077218"/>
            <a:chOff x="2123728" y="1268760"/>
            <a:chExt cx="4824536" cy="1077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2. Upload budget &amp; image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AFD326B-7CF7-43B5-BA8B-2348BF59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848"/>
            <a:ext cx="91440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18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619672" y="1196752"/>
            <a:ext cx="5508612" cy="1077218"/>
            <a:chOff x="2123728" y="1268760"/>
            <a:chExt cx="4824536" cy="1077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3. Detect &amp; separate objects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C4CA873-7E03-4979-A0C5-B704DDB9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29" y="2273970"/>
            <a:ext cx="5373714" cy="36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5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row iconì ëí ì´ë¯¸ì§ ê²ìê²°ê³¼">
            <a:extLst>
              <a:ext uri="{FF2B5EF4-FFF2-40B4-BE49-F238E27FC236}">
                <a16:creationId xmlns:a16="http://schemas.microsoft.com/office/drawing/2014/main" id="{FB79AC13-8978-4F44-BE67-10E42DA1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312" y="3227535"/>
            <a:ext cx="1973213" cy="19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rrow iconì ëí ì´ë¯¸ì§ ê²ìê²°ê³¼">
            <a:extLst>
              <a:ext uri="{FF2B5EF4-FFF2-40B4-BE49-F238E27FC236}">
                <a16:creationId xmlns:a16="http://schemas.microsoft.com/office/drawing/2014/main" id="{55932915-E884-45A0-B86F-DE437559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83" y="3240503"/>
            <a:ext cx="1973213" cy="19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619672" y="1196752"/>
            <a:ext cx="5508612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4. Search items using API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90F4B0-EC50-42EF-95C2-DFCBB0A60C7B}"/>
              </a:ext>
            </a:extLst>
          </p:cNvPr>
          <p:cNvSpPr txBox="1"/>
          <p:nvPr/>
        </p:nvSpPr>
        <p:spPr>
          <a:xfrm>
            <a:off x="259899" y="1816700"/>
            <a:ext cx="1836204" cy="578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fork</a:t>
            </a: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fork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vase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vase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vase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diningtable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knife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knife</a:t>
            </a:r>
          </a:p>
          <a:p>
            <a:pPr>
              <a:lnSpc>
                <a:spcPct val="150000"/>
              </a:lnSpc>
            </a:pP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500" spc="-15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10" name="Picture 18" descr="ê´ë ¨ ì´ë¯¸ì§">
            <a:extLst>
              <a:ext uri="{FF2B5EF4-FFF2-40B4-BE49-F238E27FC236}">
                <a16:creationId xmlns:a16="http://schemas.microsoft.com/office/drawing/2014/main" id="{401FB04D-06C7-443C-AD2D-C32BAAD3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341" y="3104262"/>
            <a:ext cx="2579365" cy="22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ml iconì ëí ì´ë¯¸ì§ ê²ìê²°ê³¼">
            <a:extLst>
              <a:ext uri="{FF2B5EF4-FFF2-40B4-BE49-F238E27FC236}">
                <a16:creationId xmlns:a16="http://schemas.microsoft.com/office/drawing/2014/main" id="{35402BB8-4D43-4E4A-8891-3B39CF2E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17" y="3087638"/>
            <a:ext cx="2149207" cy="214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206D19-EDBF-4B59-B941-00130C20D946}"/>
              </a:ext>
            </a:extLst>
          </p:cNvPr>
          <p:cNvSpPr txBox="1"/>
          <p:nvPr/>
        </p:nvSpPr>
        <p:spPr>
          <a:xfrm>
            <a:off x="7291628" y="5307542"/>
            <a:ext cx="1836204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Shopping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53044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row iconì ëí ì´ë¯¸ì§ ê²ìê²°ê³¼">
            <a:extLst>
              <a:ext uri="{FF2B5EF4-FFF2-40B4-BE49-F238E27FC236}">
                <a16:creationId xmlns:a16="http://schemas.microsoft.com/office/drawing/2014/main" id="{FB79AC13-8978-4F44-BE67-10E42DA1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312" y="3227535"/>
            <a:ext cx="1973213" cy="19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rrow iconì ëí ì´ë¯¸ì§ ê²ìê²°ê³¼">
            <a:extLst>
              <a:ext uri="{FF2B5EF4-FFF2-40B4-BE49-F238E27FC236}">
                <a16:creationId xmlns:a16="http://schemas.microsoft.com/office/drawing/2014/main" id="{55932915-E884-45A0-B86F-DE437559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83" y="3240503"/>
            <a:ext cx="1973213" cy="19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619672" y="1196752"/>
            <a:ext cx="5508612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4. Search items using API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90F4B0-EC50-42EF-95C2-DFCBB0A60C7B}"/>
              </a:ext>
            </a:extLst>
          </p:cNvPr>
          <p:cNvSpPr txBox="1"/>
          <p:nvPr/>
        </p:nvSpPr>
        <p:spPr>
          <a:xfrm>
            <a:off x="259899" y="1816700"/>
            <a:ext cx="1836204" cy="578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fork</a:t>
            </a: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fork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vase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vase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vase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digintable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knife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knife</a:t>
            </a:r>
          </a:p>
          <a:p>
            <a:pPr>
              <a:lnSpc>
                <a:spcPct val="150000"/>
              </a:lnSpc>
            </a:pP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500" spc="-15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10" name="Picture 18" descr="ê´ë ¨ ì´ë¯¸ì§">
            <a:extLst>
              <a:ext uri="{FF2B5EF4-FFF2-40B4-BE49-F238E27FC236}">
                <a16:creationId xmlns:a16="http://schemas.microsoft.com/office/drawing/2014/main" id="{401FB04D-06C7-443C-AD2D-C32BAAD3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341" y="3104262"/>
            <a:ext cx="2579365" cy="22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ml iconì ëí ì´ë¯¸ì§ ê²ìê²°ê³¼">
            <a:extLst>
              <a:ext uri="{FF2B5EF4-FFF2-40B4-BE49-F238E27FC236}">
                <a16:creationId xmlns:a16="http://schemas.microsoft.com/office/drawing/2014/main" id="{35402BB8-4D43-4E4A-8891-3B39CF2E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17" y="3087638"/>
            <a:ext cx="2149207" cy="214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206D19-EDBF-4B59-B941-00130C20D946}"/>
              </a:ext>
            </a:extLst>
          </p:cNvPr>
          <p:cNvSpPr txBox="1"/>
          <p:nvPr/>
        </p:nvSpPr>
        <p:spPr>
          <a:xfrm>
            <a:off x="7291628" y="5307542"/>
            <a:ext cx="1836204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Shopping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Information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4A3BE-387F-48E5-A0DC-793F2193F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5547" y="3255660"/>
            <a:ext cx="9321266" cy="35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Light" pitchFamily="50" charset="-127"/>
                <a:ea typeface="나눔바른고딕OTF Light" pitchFamily="50" charset="-127"/>
              </a:rPr>
              <a:t>CONTENTS</a:t>
            </a:r>
            <a:endParaRPr lang="ko-KR" altLang="en-US" sz="2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452320" y="5229200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877272"/>
            <a:ext cx="9144000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39552" y="5229200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4FD4E5-CE62-4EBE-AB6A-DF4D671A9A34}"/>
              </a:ext>
            </a:extLst>
          </p:cNvPr>
          <p:cNvGrpSpPr/>
          <p:nvPr/>
        </p:nvGrpSpPr>
        <p:grpSpPr>
          <a:xfrm>
            <a:off x="222330" y="2492896"/>
            <a:ext cx="8702341" cy="1933182"/>
            <a:chOff x="222330" y="2492896"/>
            <a:chExt cx="8702341" cy="1933182"/>
          </a:xfrm>
        </p:grpSpPr>
        <p:sp>
          <p:nvSpPr>
            <p:cNvPr id="9" name="TextBox 8"/>
            <p:cNvSpPr txBox="1"/>
            <p:nvPr/>
          </p:nvSpPr>
          <p:spPr>
            <a:xfrm>
              <a:off x="427727" y="2492896"/>
              <a:ext cx="8496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HY헤드라인M" pitchFamily="18" charset="-127"/>
                  <a:ea typeface="HY헤드라인M" pitchFamily="18" charset="-127"/>
                </a:rPr>
                <a:t>01    02    03    04    05</a:t>
              </a:r>
              <a:endParaRPr lang="ko-KR" altLang="en-US" sz="5400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71743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238560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966752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694944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423136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2330" y="3556680"/>
              <a:ext cx="15817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atin typeface="나눔바른고딕OTF Light" pitchFamily="50" charset="-127"/>
                  <a:ea typeface="나눔바른고딕OTF Light" pitchFamily="50" charset="-127"/>
                </a:rPr>
                <a:t>O</a:t>
              </a:r>
              <a:r>
                <a:rPr lang="en-US" altLang="ko-KR" spc="-150">
                  <a:latin typeface="나눔바른고딕OTF Light" pitchFamily="50" charset="-127"/>
                  <a:ea typeface="나눔바른고딕OTF Light" pitchFamily="50" charset="-127"/>
                </a:rPr>
                <a:t>verview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88091" y="3562871"/>
              <a:ext cx="1656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atin typeface="나눔바른고딕OTF Light" pitchFamily="50" charset="-127"/>
                  <a:ea typeface="나눔바른고딕OTF Light" pitchFamily="50" charset="-127"/>
                </a:rPr>
                <a:t>Training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44275" y="3575646"/>
              <a:ext cx="1872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atin typeface="나눔바른고딕OTF Light" pitchFamily="50" charset="-127"/>
                  <a:ea typeface="나눔바른고딕OTF Light" pitchFamily="50" charset="-127"/>
                </a:rPr>
                <a:t>Flow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70908" y="4056746"/>
              <a:ext cx="1872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E60B7D-B628-42F9-BDDD-C78ABFA1CE73}"/>
                </a:ext>
              </a:extLst>
            </p:cNvPr>
            <p:cNvSpPr txBox="1"/>
            <p:nvPr/>
          </p:nvSpPr>
          <p:spPr>
            <a:xfrm>
              <a:off x="6938273" y="3565441"/>
              <a:ext cx="1872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atin typeface="나눔바른고딕OTF Light" pitchFamily="50" charset="-127"/>
                  <a:ea typeface="나눔바른고딕OTF Light" pitchFamily="50" charset="-127"/>
                </a:rPr>
                <a:t>Result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A7E8F7-B1F0-4C70-AD0F-40F3B48F6EAC}"/>
                </a:ext>
              </a:extLst>
            </p:cNvPr>
            <p:cNvSpPr txBox="1"/>
            <p:nvPr/>
          </p:nvSpPr>
          <p:spPr>
            <a:xfrm>
              <a:off x="1894093" y="3556680"/>
              <a:ext cx="1656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>
                  <a:latin typeface="나눔바른고딕OTF Light" pitchFamily="50" charset="-127"/>
                  <a:ea typeface="나눔바른고딕OTF Light" pitchFamily="50" charset="-127"/>
                </a:rPr>
                <a:t>Data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619672" y="1196752"/>
            <a:ext cx="5508612" cy="1077218"/>
            <a:chOff x="2123728" y="1268760"/>
            <a:chExt cx="4824536" cy="1077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5. Check similarity &amp; Prune dissimilar images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4C3242E-371D-4998-9C03-86D74F04BE01}"/>
              </a:ext>
            </a:extLst>
          </p:cNvPr>
          <p:cNvGrpSpPr/>
          <p:nvPr/>
        </p:nvGrpSpPr>
        <p:grpSpPr>
          <a:xfrm>
            <a:off x="971600" y="2460518"/>
            <a:ext cx="7416824" cy="4040860"/>
            <a:chOff x="971600" y="2460518"/>
            <a:chExt cx="7416824" cy="4040860"/>
          </a:xfrm>
        </p:grpSpPr>
        <p:pic>
          <p:nvPicPr>
            <p:cNvPr id="10" name="Picture 2" descr="ì±ì ììì ëí ì´ë¯¸ì§ ê²ìê²°ê³¼">
              <a:extLst>
                <a:ext uri="{FF2B5EF4-FFF2-40B4-BE49-F238E27FC236}">
                  <a16:creationId xmlns:a16="http://schemas.microsoft.com/office/drawing/2014/main" id="{B695B56F-BF77-496C-BF03-148EADB14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460518"/>
              <a:ext cx="3630952" cy="351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12FB1C-8A67-4BCA-A4C2-8F2133EAE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8749" y="2460518"/>
              <a:ext cx="1255537" cy="1629542"/>
            </a:xfrm>
            <a:prstGeom prst="rect">
              <a:avLst/>
            </a:prstGeom>
          </p:spPr>
        </p:pic>
        <p:pic>
          <p:nvPicPr>
            <p:cNvPr id="12" name="Picture 2" descr="íì ìì¤ë§í¸ ì±ììì ì´ë¯¸ì§">
              <a:extLst>
                <a:ext uri="{FF2B5EF4-FFF2-40B4-BE49-F238E27FC236}">
                  <a16:creationId xmlns:a16="http://schemas.microsoft.com/office/drawing/2014/main" id="{53A90D75-2F04-485B-BC2C-C7D66E7DA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4611" y="4436086"/>
              <a:ext cx="2083813" cy="2065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1AF21B-2ECA-4959-89BC-B0D1588A4D88}"/>
                </a:ext>
              </a:extLst>
            </p:cNvPr>
            <p:cNvSpPr txBox="1"/>
            <p:nvPr/>
          </p:nvSpPr>
          <p:spPr>
            <a:xfrm>
              <a:off x="5894379" y="4504893"/>
              <a:ext cx="615347" cy="66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rgbClr val="FF0000"/>
                  </a:solidFill>
                </a:rPr>
                <a:t>X</a:t>
              </a:r>
              <a:endParaRPr lang="ko-KR" altLang="en-US" sz="4000" b="1">
                <a:solidFill>
                  <a:srgbClr val="FF0000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A945F59-230E-42F0-A709-0B7BAAB1B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758" y="3205899"/>
              <a:ext cx="3437579" cy="101310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E540F4-83BB-471A-B7B7-0B5A5E7A65C7}"/>
                </a:ext>
              </a:extLst>
            </p:cNvPr>
            <p:cNvCxnSpPr>
              <a:cxnSpLocks/>
            </p:cNvCxnSpPr>
            <p:nvPr/>
          </p:nvCxnSpPr>
          <p:spPr>
            <a:xfrm>
              <a:off x="3022758" y="4219005"/>
              <a:ext cx="3437579" cy="11553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A8D09-2B5C-40E1-B366-CA78822DBEE1}"/>
                </a:ext>
              </a:extLst>
            </p:cNvPr>
            <p:cNvSpPr txBox="1"/>
            <p:nvPr/>
          </p:nvSpPr>
          <p:spPr>
            <a:xfrm>
              <a:off x="5844245" y="2528256"/>
              <a:ext cx="615347" cy="66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rgbClr val="0070C0"/>
                  </a:solidFill>
                </a:rPr>
                <a:t>O</a:t>
              </a:r>
              <a:endParaRPr lang="ko-KR" altLang="en-US" sz="4000" b="1">
                <a:solidFill>
                  <a:srgbClr val="0070C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3F3B6F-4E60-4295-9FB7-D29BDD24E5BB}"/>
                </a:ext>
              </a:extLst>
            </p:cNvPr>
            <p:cNvSpPr/>
            <p:nvPr/>
          </p:nvSpPr>
          <p:spPr>
            <a:xfrm>
              <a:off x="1626570" y="3348569"/>
              <a:ext cx="1396187" cy="17408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15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AC9EB5-D32C-4144-B59E-2F00F009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0" y="2697363"/>
            <a:ext cx="2721385" cy="2963885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619672" y="1196752"/>
            <a:ext cx="5508612" cy="1077218"/>
            <a:chOff x="2123728" y="1268760"/>
            <a:chExt cx="4824536" cy="1077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5. Check similarity &amp; Prune dissimilar images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1AF21B-2ECA-4959-89BC-B0D1588A4D88}"/>
              </a:ext>
            </a:extLst>
          </p:cNvPr>
          <p:cNvSpPr txBox="1"/>
          <p:nvPr/>
        </p:nvSpPr>
        <p:spPr>
          <a:xfrm>
            <a:off x="5894379" y="4504893"/>
            <a:ext cx="615347" cy="66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FF0000"/>
                </a:solidFill>
              </a:rPr>
              <a:t>X</a:t>
            </a:r>
            <a:endParaRPr lang="ko-KR" altLang="en-US" sz="4000" b="1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945F59-230E-42F0-A709-0B7BAAB1B0B7}"/>
              </a:ext>
            </a:extLst>
          </p:cNvPr>
          <p:cNvCxnSpPr>
            <a:cxnSpLocks/>
          </p:cNvCxnSpPr>
          <p:nvPr/>
        </p:nvCxnSpPr>
        <p:spPr>
          <a:xfrm flipV="1">
            <a:off x="3022758" y="3205899"/>
            <a:ext cx="3437579" cy="101310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E540F4-83BB-471A-B7B7-0B5A5E7A65C7}"/>
              </a:ext>
            </a:extLst>
          </p:cNvPr>
          <p:cNvCxnSpPr>
            <a:cxnSpLocks/>
          </p:cNvCxnSpPr>
          <p:nvPr/>
        </p:nvCxnSpPr>
        <p:spPr>
          <a:xfrm>
            <a:off x="3022758" y="4219005"/>
            <a:ext cx="3437579" cy="11553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8A8D09-2B5C-40E1-B366-CA78822DBEE1}"/>
              </a:ext>
            </a:extLst>
          </p:cNvPr>
          <p:cNvSpPr txBox="1"/>
          <p:nvPr/>
        </p:nvSpPr>
        <p:spPr>
          <a:xfrm>
            <a:off x="5844245" y="2528256"/>
            <a:ext cx="615347" cy="66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rgbClr val="0070C0"/>
                </a:solidFill>
              </a:rPr>
              <a:t>O</a:t>
            </a:r>
            <a:endParaRPr lang="ko-KR" altLang="en-US" sz="4000" b="1">
              <a:solidFill>
                <a:srgbClr val="0070C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F3B6F-4E60-4295-9FB7-D29BDD24E5BB}"/>
              </a:ext>
            </a:extLst>
          </p:cNvPr>
          <p:cNvSpPr/>
          <p:nvPr/>
        </p:nvSpPr>
        <p:spPr>
          <a:xfrm>
            <a:off x="1626570" y="3348569"/>
            <a:ext cx="1396187" cy="17408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731A3-A195-4ADE-AA6C-589833DA3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979" y="2261394"/>
            <a:ext cx="1930901" cy="17699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FCB978-7235-4BBB-AFA1-7C1A2AAC9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461" y="4581128"/>
            <a:ext cx="1967146" cy="176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16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619672" y="1196752"/>
            <a:ext cx="5508612" cy="1077218"/>
            <a:chOff x="2123728" y="1268760"/>
            <a:chExt cx="4824536" cy="1077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6. Recommend set of items (most similar)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431E1DE-F5C7-4C29-B549-6D5F9D86B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6" y="2716179"/>
            <a:ext cx="2258411" cy="30862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225EBC-7A2D-4BD3-B288-F39FD65B8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80" y="2708920"/>
            <a:ext cx="3892501" cy="3093514"/>
          </a:xfrm>
          <a:prstGeom prst="rect">
            <a:avLst/>
          </a:prstGeom>
        </p:spPr>
      </p:pic>
      <p:pic>
        <p:nvPicPr>
          <p:cNvPr id="1028" name="Picture 4" descr="free plus iconì ëí ì´ë¯¸ì§ ê²ìê²°ê³¼">
            <a:extLst>
              <a:ext uri="{FF2B5EF4-FFF2-40B4-BE49-F238E27FC236}">
                <a16:creationId xmlns:a16="http://schemas.microsoft.com/office/drawing/2014/main" id="{966A17B2-762C-4D99-96D5-01B431F21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4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943708" y="1196752"/>
            <a:ext cx="518457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2. Result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A44C67-1F81-4E3A-AC07-F0D753E9C294}"/>
              </a:ext>
            </a:extLst>
          </p:cNvPr>
          <p:cNvGrpSpPr/>
          <p:nvPr/>
        </p:nvGrpSpPr>
        <p:grpSpPr>
          <a:xfrm>
            <a:off x="0" y="1942010"/>
            <a:ext cx="9180512" cy="4379292"/>
            <a:chOff x="0" y="1942010"/>
            <a:chExt cx="9180512" cy="43792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774A97-F589-4D44-A7FA-3B03DD062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42010"/>
              <a:ext cx="9180512" cy="437929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AED27D-9FA7-4681-905F-E0CD95E8BEBF}"/>
                </a:ext>
              </a:extLst>
            </p:cNvPr>
            <p:cNvSpPr/>
            <p:nvPr/>
          </p:nvSpPr>
          <p:spPr>
            <a:xfrm>
              <a:off x="3851920" y="2492896"/>
              <a:ext cx="1751937" cy="14401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8" name="Picture 6" descr="cursor iconì ëí ì´ë¯¸ì§ ê²ìê²°ê³¼">
              <a:extLst>
                <a:ext uri="{FF2B5EF4-FFF2-40B4-BE49-F238E27FC236}">
                  <a16:creationId xmlns:a16="http://schemas.microsoft.com/office/drawing/2014/main" id="{EC539AC9-FDD3-431E-91C4-ABEA0CB5A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3356992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3033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943708" y="1196752"/>
            <a:ext cx="518457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2. Result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51FC8D0-B4F2-4953-B02B-DFA27525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2691"/>
            <a:ext cx="9144000" cy="43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3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943708" y="1196752"/>
            <a:ext cx="518457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3. Details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B046288-B5EC-4B8F-B928-5DAB54BB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79" y="2201235"/>
            <a:ext cx="2619586" cy="26005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1A992D-15C7-483F-AD7B-98FD6415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018" y="2201235"/>
            <a:ext cx="2773903" cy="26005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A04A31-B599-4021-ACF2-EE66D7E37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183" y="3603079"/>
            <a:ext cx="3095625" cy="25622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FADDF6D-F8F7-4F2F-BD29-31B29422999E}"/>
              </a:ext>
            </a:extLst>
          </p:cNvPr>
          <p:cNvSpPr/>
          <p:nvPr/>
        </p:nvSpPr>
        <p:spPr>
          <a:xfrm>
            <a:off x="2253235" y="3065331"/>
            <a:ext cx="374549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28EE1F-23A0-4B74-9017-71E0FB25F151}"/>
              </a:ext>
            </a:extLst>
          </p:cNvPr>
          <p:cNvSpPr/>
          <p:nvPr/>
        </p:nvSpPr>
        <p:spPr>
          <a:xfrm>
            <a:off x="1547664" y="3281355"/>
            <a:ext cx="374549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0D771B-1358-4BCD-9778-40E5A14C04EF}"/>
              </a:ext>
            </a:extLst>
          </p:cNvPr>
          <p:cNvSpPr/>
          <p:nvPr/>
        </p:nvSpPr>
        <p:spPr>
          <a:xfrm>
            <a:off x="6372200" y="3137339"/>
            <a:ext cx="590573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39B747-E0DA-42C8-8D77-C62E21929B2B}"/>
              </a:ext>
            </a:extLst>
          </p:cNvPr>
          <p:cNvSpPr/>
          <p:nvPr/>
        </p:nvSpPr>
        <p:spPr>
          <a:xfrm>
            <a:off x="1763688" y="3785411"/>
            <a:ext cx="720080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36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943708" y="1196752"/>
            <a:ext cx="518457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3. Details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D6CE9BD-A617-4B03-9B02-48E507A8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86" y="2218120"/>
            <a:ext cx="2857500" cy="2638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1FB015-9F31-4FCC-9C2E-B68AAB95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443" y="2218120"/>
            <a:ext cx="2724150" cy="2571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C174A6F-D5BE-42A3-9311-31A4F7EE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183" y="3644326"/>
            <a:ext cx="3095625" cy="27622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75413C-8406-494B-A0A8-D35A0F012A6E}"/>
              </a:ext>
            </a:extLst>
          </p:cNvPr>
          <p:cNvSpPr/>
          <p:nvPr/>
        </p:nvSpPr>
        <p:spPr>
          <a:xfrm>
            <a:off x="1500174" y="2996952"/>
            <a:ext cx="1631666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CADC6F-A068-48B9-A31E-A77601FDC0D6}"/>
              </a:ext>
            </a:extLst>
          </p:cNvPr>
          <p:cNvSpPr/>
          <p:nvPr/>
        </p:nvSpPr>
        <p:spPr>
          <a:xfrm>
            <a:off x="6084168" y="2996952"/>
            <a:ext cx="1631666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D6D2D8-453D-42A9-8A52-4BEDE313CEDF}"/>
              </a:ext>
            </a:extLst>
          </p:cNvPr>
          <p:cNvSpPr/>
          <p:nvPr/>
        </p:nvSpPr>
        <p:spPr>
          <a:xfrm>
            <a:off x="3732421" y="4293096"/>
            <a:ext cx="1631667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91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943708" y="1196752"/>
            <a:ext cx="518457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4. Mobile</a:t>
              </a:r>
              <a:r>
                <a:rPr lang="ko-KR" altLang="en-US" sz="3200" spc="-150">
                  <a:latin typeface="나눔바른고딕OTF Light" pitchFamily="50" charset="-127"/>
                  <a:ea typeface="나눔바른고딕OTF Light" pitchFamily="50" charset="-127"/>
                </a:rPr>
                <a:t> </a:t>
              </a:r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View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3119FC-B1C9-4084-B5E3-35F2BBC27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67" y="2161344"/>
            <a:ext cx="2162187" cy="4444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8E5BDB-CB95-4517-B9F6-CFF758196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152858"/>
            <a:ext cx="2232248" cy="45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18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866214" y="923458"/>
            <a:ext cx="5329754" cy="50110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86740" y="271681"/>
            <a:ext cx="247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</a:rPr>
              <a:t>WEBTECH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0967" y="2920363"/>
            <a:ext cx="5329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</a:rPr>
              <a:t>Demonstration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4486" y="546671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58422" y="1340768"/>
            <a:ext cx="3858956" cy="38589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86740" y="271681"/>
            <a:ext cx="247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</a:rPr>
              <a:t>WEBTECH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79" y="2821575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Overview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4486" y="546671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8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04" y="851146"/>
            <a:ext cx="9036496" cy="385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1) 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예산</a:t>
            </a: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, 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구매 원하는 물품들의 사진을 제출</a:t>
            </a:r>
            <a:endParaRPr lang="en-US" altLang="ko-KR" sz="2300" spc="-150">
              <a:latin typeface="나눔고딕 ExtraBold" panose="020D0904000000000000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2) object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별 </a:t>
            </a: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classification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을 통하여 이미지에서 제품 품목 명을 추출</a:t>
            </a:r>
            <a:endParaRPr lang="en-US" altLang="ko-KR" sz="2300" spc="-150">
              <a:latin typeface="나눔고딕 ExtraBold" panose="020D0904000000000000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3) 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제품명을 통한 네이버 쇼핑 검색</a:t>
            </a:r>
            <a:endParaRPr lang="en-US" altLang="ko-KR" sz="2300" spc="-150">
              <a:latin typeface="나눔고딕 ExtraBold" panose="020D0904000000000000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4) 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쇼핑 검색결과로 나온 이미지들을 원본 이미지와 </a:t>
            </a: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similarity 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비교</a:t>
            </a:r>
            <a:endParaRPr lang="en-US" altLang="ko-KR" sz="2300" spc="-150">
              <a:latin typeface="나눔고딕 ExtraBold" panose="020D0904000000000000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5) 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유사도가 가장 높은 적합한 제품</a:t>
            </a: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(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조합</a:t>
            </a:r>
            <a:r>
              <a:rPr lang="en-US" altLang="ko-KR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)</a:t>
            </a:r>
            <a:r>
              <a:rPr lang="ko-KR" altLang="en-US" sz="2300" spc="-150">
                <a:latin typeface="나눔고딕 ExtraBold" panose="020D0904000000000000" pitchFamily="50" charset="-127"/>
                <a:ea typeface="나눔바른고딕OTF Light" pitchFamily="50" charset="-127"/>
              </a:rPr>
              <a:t>을 추천</a:t>
            </a:r>
            <a:endParaRPr lang="en-US" altLang="ko-KR" sz="2300" spc="-150">
              <a:latin typeface="나눔고딕 ExtraBold" panose="020D0904000000000000" pitchFamily="50" charset="-127"/>
              <a:ea typeface="나눔바른고딕OTF Light" pitchFamily="50" charset="-127"/>
            </a:endParaRPr>
          </a:p>
          <a:p>
            <a:endParaRPr lang="en-US" altLang="ko-KR" spc="-15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2050" name="Picture 2" descr="pytorchì ëí ì´ë¯¸ì§ ê²ìê²°ê³¼">
            <a:extLst>
              <a:ext uri="{FF2B5EF4-FFF2-40B4-BE49-F238E27FC236}">
                <a16:creationId xmlns:a16="http://schemas.microsoft.com/office/drawing/2014/main" id="{0C512399-7615-49D0-9EAF-80C7EC7C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84" y="3895188"/>
            <a:ext cx="2830624" cy="283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flaskì ëí ì´ë¯¸ì§ ê²ìê²°ê³¼">
            <a:extLst>
              <a:ext uri="{FF2B5EF4-FFF2-40B4-BE49-F238E27FC236}">
                <a16:creationId xmlns:a16="http://schemas.microsoft.com/office/drawing/2014/main" id="{D29FEE45-5394-4624-964F-2308998AC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09" y="4097774"/>
            <a:ext cx="2425452" cy="24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xml iconì ëí ì´ë¯¸ì§ ê²ìê²°ê³¼">
            <a:extLst>
              <a:ext uri="{FF2B5EF4-FFF2-40B4-BE49-F238E27FC236}">
                <a16:creationId xmlns:a16="http://schemas.microsoft.com/office/drawing/2014/main" id="{E06E49E7-4E64-458A-AA00-80B95738B0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xml iconì ëí ì´ë¯¸ì§ ê²ìê²°ê³¼">
            <a:extLst>
              <a:ext uri="{FF2B5EF4-FFF2-40B4-BE49-F238E27FC236}">
                <a16:creationId xmlns:a16="http://schemas.microsoft.com/office/drawing/2014/main" id="{4FBE065B-6CC8-485D-B87B-688AF427F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63842" y="3599075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6" name="Picture 18" descr="ê´ë ¨ ì´ë¯¸ì§">
            <a:extLst>
              <a:ext uri="{FF2B5EF4-FFF2-40B4-BE49-F238E27FC236}">
                <a16:creationId xmlns:a16="http://schemas.microsoft.com/office/drawing/2014/main" id="{91AC4FAF-EC2E-431F-9E0A-0002ED51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221088"/>
            <a:ext cx="22193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616" y="2505670"/>
            <a:ext cx="78488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Linux</a:t>
            </a:r>
            <a:r>
              <a:rPr lang="ko-KR" altLang="en-US" spc="-150" dirty="0">
                <a:latin typeface="나눔바른고딕OTF Light" pitchFamily="50" charset="-127"/>
                <a:ea typeface="나눔바른고딕OTF Light" pitchFamily="50" charset="-127"/>
              </a:rPr>
              <a:t> </a:t>
            </a: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Ubuntu 18.</a:t>
            </a:r>
          </a:p>
          <a:p>
            <a:pPr marL="342900" indent="-342900">
              <a:buAutoNum type="arabicParenR"/>
            </a:pP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Python 3.6.5 (With anaconda)</a:t>
            </a:r>
          </a:p>
          <a:p>
            <a:pPr marL="800100" lvl="1" indent="-342900">
              <a:buAutoNum type="arabicParenR"/>
            </a:pPr>
            <a:r>
              <a:rPr lang="en-US" altLang="ko-KR" spc="-150" dirty="0" err="1">
                <a:latin typeface="나눔바른고딕OTF Light" pitchFamily="50" charset="-127"/>
                <a:ea typeface="나눔바른고딕OTF Light" pitchFamily="50" charset="-127"/>
              </a:rPr>
              <a:t>Pytorch</a:t>
            </a: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 0.4.1</a:t>
            </a:r>
          </a:p>
          <a:p>
            <a:pPr marL="800100" lvl="1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GPU GTX 1070</a:t>
            </a:r>
          </a:p>
          <a:p>
            <a:pPr marL="800100" lvl="1" indent="-342900">
              <a:buAutoNum type="arabicParenR"/>
            </a:pPr>
            <a:r>
              <a:rPr lang="en-US" altLang="ko-KR" spc="-150" dirty="0" err="1">
                <a:latin typeface="나눔바른고딕OTF Light" pitchFamily="50" charset="-127"/>
                <a:ea typeface="나눔바른고딕OTF Light" pitchFamily="50" charset="-127"/>
              </a:rPr>
              <a:t>Cudnn</a:t>
            </a: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 5.1</a:t>
            </a:r>
          </a:p>
          <a:p>
            <a:pPr marL="800100" lvl="1" indent="-342900">
              <a:buAutoNum type="arabicParenR"/>
            </a:pPr>
            <a:r>
              <a:rPr lang="en-US" altLang="ko-KR" spc="-150" dirty="0" err="1">
                <a:latin typeface="나눔바른고딕OTF Light" pitchFamily="50" charset="-127"/>
                <a:ea typeface="나눔바른고딕OTF Light" pitchFamily="50" charset="-127"/>
              </a:rPr>
              <a:t>Cuda</a:t>
            </a: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 8.0</a:t>
            </a:r>
          </a:p>
          <a:p>
            <a:pPr marL="342900" indent="-342900">
              <a:buAutoNum type="arabicParenR"/>
            </a:pP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pc="-150">
                <a:latin typeface="나눔바른고딕OTF Light" pitchFamily="50" charset="-127"/>
                <a:ea typeface="나눔바른고딕OTF Light" pitchFamily="50" charset="-127"/>
              </a:rPr>
              <a:t>Web</a:t>
            </a:r>
          </a:p>
          <a:p>
            <a:pPr marL="800100" lvl="1" indent="-342900">
              <a:buAutoNum type="arabicParenR"/>
            </a:pPr>
            <a:r>
              <a:rPr lang="en-US" altLang="ko-KR" spc="-150">
                <a:latin typeface="나눔바른고딕OTF Light" pitchFamily="50" charset="-127"/>
                <a:ea typeface="나눔바른고딕OTF Light" pitchFamily="50" charset="-127"/>
              </a:rPr>
              <a:t>React + Redux + SCSS (front-end)</a:t>
            </a:r>
          </a:p>
          <a:p>
            <a:pPr marL="800100" lvl="1" indent="-342900">
              <a:buAutoNum type="arabicParenR"/>
            </a:pPr>
            <a:r>
              <a:rPr lang="en-US" altLang="ko-KR" spc="-150">
                <a:latin typeface="나눔바른고딕OTF Light" pitchFamily="50" charset="-127"/>
                <a:ea typeface="나눔바른고딕OTF Light" pitchFamily="50" charset="-127"/>
              </a:rPr>
              <a:t>Flask  (back-end)</a:t>
            </a: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Dev environment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70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58422" y="1340768"/>
            <a:ext cx="3858956" cy="38589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86740" y="271681"/>
            <a:ext cx="247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</a:rPr>
              <a:t>WEBTECH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79" y="2821575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4486" y="546671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8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07504" y="1174204"/>
            <a:ext cx="8856984" cy="2062103"/>
            <a:chOff x="2123728" y="1268760"/>
            <a:chExt cx="4824536" cy="20621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Microsoft COCO: Common Objects in Context</a:t>
              </a:r>
            </a:p>
            <a:p>
              <a:pPr algn="ctr"/>
              <a:endParaRPr lang="en-US" altLang="ko-KR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F083F22-CDE9-45EB-B6DD-F0C22A9F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9" y="2055721"/>
            <a:ext cx="2781300" cy="714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7A8CD7-6CB4-4FFF-99C0-84C300B4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9" y="3003540"/>
            <a:ext cx="2514600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37ECBE-ED09-42AE-ABA8-B755A0E5204E}"/>
              </a:ext>
            </a:extLst>
          </p:cNvPr>
          <p:cNvSpPr txBox="1"/>
          <p:nvPr/>
        </p:nvSpPr>
        <p:spPr>
          <a:xfrm>
            <a:off x="3888580" y="2137755"/>
            <a:ext cx="367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detecting multi-object model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3174AE-90DF-445C-B66F-FFD2E884E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580" y="2770097"/>
            <a:ext cx="2513346" cy="18830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DA1F47-7441-4609-B2E1-A93EB1F3E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580" y="4760677"/>
            <a:ext cx="2513346" cy="16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9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-684584" y="1159637"/>
            <a:ext cx="10297144" cy="1077218"/>
            <a:chOff x="2123728" y="1268760"/>
            <a:chExt cx="4824536" cy="1077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ImageNet: A Large-Scale Hierarchical Image Database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37ECBE-ED09-42AE-ABA8-B755A0E5204E}"/>
              </a:ext>
            </a:extLst>
          </p:cNvPr>
          <p:cNvSpPr txBox="1"/>
          <p:nvPr/>
        </p:nvSpPr>
        <p:spPr>
          <a:xfrm>
            <a:off x="3888580" y="2137755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checking similarity model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D5BDD6-3B8C-4C96-AE15-42573AF1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63" y="2155340"/>
            <a:ext cx="2333625" cy="571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7A5772-AAFE-431E-9951-F23279F4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63" y="3027129"/>
            <a:ext cx="5248275" cy="857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18F597-2026-4F09-993A-B2B226ABB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63" y="4022059"/>
            <a:ext cx="66294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434313-79BD-4C4F-A89A-F873040BD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02" y="4997939"/>
            <a:ext cx="58197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4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1007604" y="1159683"/>
            <a:ext cx="7056784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Clustering from </a:t>
              </a:r>
              <a:r>
                <a:rPr lang="en-US" altLang="ko-KR" sz="3200" spc="-150" dirty="0" err="1">
                  <a:latin typeface="나눔바른고딕OTF Light" pitchFamily="50" charset="-127"/>
                  <a:ea typeface="나눔바른고딕OTF Light" pitchFamily="50" charset="-127"/>
                </a:rPr>
                <a:t>naver</a:t>
              </a:r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 shopping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37ECBE-ED09-42AE-ABA8-B755A0E5204E}"/>
              </a:ext>
            </a:extLst>
          </p:cNvPr>
          <p:cNvSpPr txBox="1"/>
          <p:nvPr/>
        </p:nvSpPr>
        <p:spPr>
          <a:xfrm>
            <a:off x="741473" y="3244334"/>
            <a:ext cx="33297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Add to ImageNet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+ classification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Big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80%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20% Test set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2170AE-0D66-49E5-9958-E39DB7B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73" y="2166531"/>
            <a:ext cx="4257675" cy="390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C3CC5C-704F-4543-86F1-0DBE89671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109" y="2197656"/>
            <a:ext cx="1323975" cy="1333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8A63BA-1FC8-48EE-9FA8-40AD5BB7D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2166531"/>
            <a:ext cx="13525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7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900</Words>
  <Application>Microsoft Office PowerPoint</Application>
  <PresentationFormat>화면 슬라이드 쇼(4:3)</PresentationFormat>
  <Paragraphs>199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HY헤드라인M</vt:lpstr>
      <vt:lpstr>나눔고딕 ExtraBold</vt:lpstr>
      <vt:lpstr>나눔바른고딕OTF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 </cp:lastModifiedBy>
  <cp:revision>471</cp:revision>
  <dcterms:created xsi:type="dcterms:W3CDTF">2016-11-03T20:47:04Z</dcterms:created>
  <dcterms:modified xsi:type="dcterms:W3CDTF">2018-12-03T08:21:03Z</dcterms:modified>
</cp:coreProperties>
</file>